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  <p:sldMasterId id="2147483708" r:id="rId2"/>
    <p:sldMasterId id="2147483721" r:id="rId3"/>
    <p:sldMasterId id="2147483734" r:id="rId4"/>
  </p:sldMasterIdLst>
  <p:notesMasterIdLst>
    <p:notesMasterId r:id="rId82"/>
  </p:notesMasterIdLst>
  <p:handoutMasterIdLst>
    <p:handoutMasterId r:id="rId83"/>
  </p:handoutMasterIdLst>
  <p:sldIdLst>
    <p:sldId id="256" r:id="rId5"/>
    <p:sldId id="394" r:id="rId6"/>
    <p:sldId id="390" r:id="rId7"/>
    <p:sldId id="321" r:id="rId8"/>
    <p:sldId id="392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391" r:id="rId26"/>
    <p:sldId id="375" r:id="rId27"/>
    <p:sldId id="381" r:id="rId28"/>
    <p:sldId id="382" r:id="rId29"/>
    <p:sldId id="383" r:id="rId30"/>
    <p:sldId id="384" r:id="rId31"/>
    <p:sldId id="385" r:id="rId32"/>
    <p:sldId id="386" r:id="rId33"/>
    <p:sldId id="380" r:id="rId34"/>
    <p:sldId id="387" r:id="rId35"/>
    <p:sldId id="388" r:id="rId36"/>
    <p:sldId id="389" r:id="rId37"/>
    <p:sldId id="366" r:id="rId38"/>
    <p:sldId id="374" r:id="rId39"/>
    <p:sldId id="331" r:id="rId40"/>
    <p:sldId id="376" r:id="rId41"/>
    <p:sldId id="377" r:id="rId42"/>
    <p:sldId id="378" r:id="rId43"/>
    <p:sldId id="379" r:id="rId44"/>
    <p:sldId id="325" r:id="rId45"/>
    <p:sldId id="353" r:id="rId46"/>
    <p:sldId id="354" r:id="rId47"/>
    <p:sldId id="355" r:id="rId48"/>
    <p:sldId id="356" r:id="rId49"/>
    <p:sldId id="357" r:id="rId50"/>
    <p:sldId id="367" r:id="rId51"/>
    <p:sldId id="368" r:id="rId52"/>
    <p:sldId id="369" r:id="rId53"/>
    <p:sldId id="326" r:id="rId54"/>
    <p:sldId id="371" r:id="rId55"/>
    <p:sldId id="372" r:id="rId56"/>
    <p:sldId id="373" r:id="rId57"/>
    <p:sldId id="370" r:id="rId58"/>
    <p:sldId id="360" r:id="rId59"/>
    <p:sldId id="359" r:id="rId60"/>
    <p:sldId id="362" r:id="rId61"/>
    <p:sldId id="361" r:id="rId62"/>
    <p:sldId id="363" r:id="rId63"/>
    <p:sldId id="364" r:id="rId64"/>
    <p:sldId id="365" r:id="rId65"/>
    <p:sldId id="327" r:id="rId66"/>
    <p:sldId id="332" r:id="rId67"/>
    <p:sldId id="333" r:id="rId68"/>
    <p:sldId id="337" r:id="rId69"/>
    <p:sldId id="328" r:id="rId70"/>
    <p:sldId id="338" r:id="rId71"/>
    <p:sldId id="342" r:id="rId72"/>
    <p:sldId id="343" r:id="rId73"/>
    <p:sldId id="344" r:id="rId74"/>
    <p:sldId id="345" r:id="rId75"/>
    <p:sldId id="346" r:id="rId76"/>
    <p:sldId id="393" r:id="rId77"/>
    <p:sldId id="329" r:id="rId78"/>
    <p:sldId id="341" r:id="rId79"/>
    <p:sldId id="347" r:id="rId80"/>
    <p:sldId id="304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AAFC6-47DB-4B28-B3E9-F160AD24BEAC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693F1-EA93-499E-9DB4-21CE9A52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669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678EA-2B00-4FDB-915A-B75D73615673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E8E20-7273-4C3B-B14F-15ADFC861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133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33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04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95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68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30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23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60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2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78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8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40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19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07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63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81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84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2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85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8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318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094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8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69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110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301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531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864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433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140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6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111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120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581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800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065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083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707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002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375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116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0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696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674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945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366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926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54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135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774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934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401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128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3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7078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968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438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1132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835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24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235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66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7735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8093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970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65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8669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310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71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3084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771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3172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74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8070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3537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2105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77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33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71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E8E20-7273-4C3B-B14F-15ADFC8611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9D0C-6CA5-449E-B9C3-5507A53E8F52}" type="datetime1">
              <a:rPr lang="en-US" smtClean="0"/>
              <a:t>9/6/2015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82E4A4-49B8-4B8D-8E0F-EC1B01697D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2181-CCA1-4EB0-9FF8-C8B973E24BD5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782E4A4-49B8-4B8D-8E0F-EC1B01697D7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66DB-F260-421C-AC88-6E2C98E33A55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8491C7-8799-44D7-9CB5-1CAAD3342302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E673-2A8D-48C3-ADFB-B9A27543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7DE91E-86D9-4FBA-94A4-5FD25E84EF9F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E673-2A8D-48C3-ADFB-B9A27543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0831C6-4A52-4925-85CE-254D690B1DD9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E673-2A8D-48C3-ADFB-B9A27543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49C27-2EC1-404E-A81A-A09BE9A481EB}" type="datetime1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E673-2A8D-48C3-ADFB-B9A27543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4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FD1C6-92AE-4AFE-9D1E-9CAB1DC0DCE0}" type="datetime1">
              <a:rPr lang="en-US" smtClean="0"/>
              <a:t>9/6/2015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E673-2A8D-48C3-ADFB-B9A27543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283B4F-0866-44BC-881C-C7E5A48B68BB}" type="datetime1">
              <a:rPr lang="en-US" smtClean="0"/>
              <a:t>9/6/2015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E673-2A8D-48C3-ADFB-B9A27543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642B87-3834-42B4-8695-832B1CD61C6E}" type="datetime1">
              <a:rPr lang="en-US" smtClean="0"/>
              <a:t>9/6/2015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E673-2A8D-48C3-ADFB-B9A27543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FF8D1F-300E-4E50-8CCB-B5A1E793610E}" type="datetime1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E673-2A8D-48C3-ADFB-B9A27543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0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B542-9989-4507-B37B-AF587F02037B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782E4A4-49B8-4B8D-8E0F-EC1B01697D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4E954E-282E-4514-9891-F4418DC21FDD}" type="datetime1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E673-2A8D-48C3-ADFB-B9A27543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CF8CB0-5680-4168-BF88-4342EAD9BF8A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E673-2A8D-48C3-ADFB-B9A27543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151702-9E4A-47F6-B81F-043838342755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E673-2A8D-48C3-ADFB-B9A27543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6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623A-F01A-41FE-A2F4-6834E0581042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D85-1464-4443-8831-B7DAF3C21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D8D-5E26-4593-9A2E-F303A6AAC903}" type="datetime1">
              <a:rPr lang="en-US" smtClean="0"/>
              <a:t>9/6/2015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D85-1464-4443-8831-B7DAF3C21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70A4-857C-4E5E-851C-CBB99C801309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D85-1464-4443-8831-B7DAF3C21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8834-3EB2-4528-811C-5B5E0FCA99A9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D85-1464-4443-8831-B7DAF3C21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7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F8AD-0B57-4B0D-B353-1C0DD32B332E}" type="datetime1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D85-1464-4443-8831-B7DAF3C21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4CA0-32F6-4E83-B5BB-2267F3C78559}" type="datetime1">
              <a:rPr lang="en-US" smtClean="0"/>
              <a:t>9/6/2015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D85-1464-4443-8831-B7DAF3C21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AD27-C208-4C24-AFCE-40142953C72C}" type="datetime1">
              <a:rPr lang="en-US" smtClean="0"/>
              <a:t>9/6/2015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82E4A4-49B8-4B8D-8E0F-EC1B01697D7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7D70-79AF-47A3-BD5B-9DE5893784C2}" type="datetime1">
              <a:rPr lang="en-US" smtClean="0"/>
              <a:t>9/6/2015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D85-1464-4443-8831-B7DAF3C21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BDB9-2C7F-4A1A-B610-491F303E898C}" type="datetime1">
              <a:rPr lang="en-US" smtClean="0"/>
              <a:t>9/6/2015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D85-1464-4443-8831-B7DAF3C21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4A20-8FCF-4AE9-BC26-CD84C043F45F}" type="datetime1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D85-1464-4443-8831-B7DAF3C21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D505A-F5A7-4EB2-8377-38B0FE2B8204}" type="datetime1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D85-1464-4443-8831-B7DAF3C21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153C-8308-4DBE-912B-7AE274309693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D85-1464-4443-8831-B7DAF3C21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D88B-1ED6-4A8A-AC06-3687D298F0DB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9D85-1464-4443-8831-B7DAF3C21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2457-E399-46BA-BE46-D0C9FC26BD74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AE7-E636-40E8-85A2-B788A5B2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CF98-8383-419C-9F84-865E14C56AA1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AE7-E636-40E8-85A2-B788A5B2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776A-DA5E-4D75-8EBC-F49825A9A4BE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AE7-E636-40E8-85A2-B788A5B2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9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B15B-43BF-47CD-8648-CFE3214DA610}" type="datetime1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AE7-E636-40E8-85A2-B788A5B2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8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D8E37AD-D2E5-4247-ACCC-812CB968BF9E}" type="datetime1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55E1-3698-4964-81CB-DFF5FA98C8AA}" type="datetime1">
              <a:rPr lang="en-US" smtClean="0"/>
              <a:t>9/6/2015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AE7-E636-40E8-85A2-B788A5B2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AB3A-0E80-4F2A-9E10-DECA5B4953D4}" type="datetime1">
              <a:rPr lang="en-US" smtClean="0"/>
              <a:t>9/6/2015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AE7-E636-40E8-85A2-B788A5B2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4318-325D-4064-BD65-B79109A629B2}" type="datetime1">
              <a:rPr lang="en-US" smtClean="0"/>
              <a:t>9/6/2015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AE7-E636-40E8-85A2-B788A5B2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62A4-B340-4BD5-9C9A-D3C1BE7B4BD4}" type="datetime1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AE7-E636-40E8-85A2-B788A5B2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D206-9BB1-4DB4-A834-D11469375892}" type="datetime1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AE7-E636-40E8-85A2-B788A5B2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6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0C1F-A2E6-4B36-82B0-AB4982F5C81E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AE7-E636-40E8-85A2-B788A5B2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220D-B05C-435C-8F62-DBE32D4EC8F4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6AE7-E636-40E8-85A2-B788A5B2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109E-2E77-4BA3-ABB8-3AA93CE0D059}" type="datetime1">
              <a:rPr lang="en-US" smtClean="0"/>
              <a:t>9/6/2015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782E4A4-49B8-4B8D-8E0F-EC1B01697D7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7A66D-1608-454E-BDAF-350478DB16F5}" type="datetime1">
              <a:rPr lang="en-US" smtClean="0"/>
              <a:t>9/6/2015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782E4A4-49B8-4B8D-8E0F-EC1B01697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E8DF-ED98-4373-AEE6-2000E515DDE0}" type="datetime1">
              <a:rPr lang="en-US" smtClean="0"/>
              <a:t>9/6/2015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82E4A4-49B8-4B8D-8E0F-EC1B01697D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82E4A4-49B8-4B8D-8E0F-EC1B01697D7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742B-2957-480A-9D97-795B52F79AAF}" type="datetime1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782E4A4-49B8-4B8D-8E0F-EC1B01697D7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C4603CF-D314-4B83-BADD-E89C090D4FEC}" type="datetime1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EAA63EC-369D-437A-95FA-181252799303}" type="datetime1">
              <a:rPr lang="en-US" smtClean="0"/>
              <a:t>9/6/2015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9352" y="6375970"/>
            <a:ext cx="8830056" cy="294752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600" b="1">
                <a:solidFill>
                  <a:srgbClr val="FFFFFF"/>
                </a:solidFill>
              </a:defRPr>
            </a:lvl1pPr>
          </a:lstStyle>
          <a:p>
            <a:r>
              <a:rPr lang="en-US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82E4A4-49B8-4B8D-8E0F-EC1B01697D7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Powered By:  Q V Edutech, Banjara Hills, Hyderabad          Copyrights Reserved © Q V Edutech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3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CB98E-D333-40BE-AD4B-D580238ABA13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19D85-1464-4443-8831-B7DAF3C21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7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3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B541-D3F0-46CD-8912-7F170C7023D5}" type="datetime1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Powered By:  Q V Edutech, Banjara Hills, Hyderabad          Copyrights Reserved © Q V Edutech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F6AE7-E636-40E8-85A2-B788A5B23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5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5052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u="sng" dirty="0" smtClean="0">
                <a:solidFill>
                  <a:srgbClr val="00B0F0"/>
                </a:solidFill>
              </a:rPr>
              <a:t>PRESENTATION</a:t>
            </a:r>
            <a:br>
              <a:rPr lang="en-US" sz="4000" u="sng" dirty="0" smtClean="0">
                <a:solidFill>
                  <a:srgbClr val="00B0F0"/>
                </a:solidFill>
              </a:rPr>
            </a:br>
            <a:r>
              <a:rPr lang="en-US" sz="4000" u="sng" dirty="0" smtClean="0">
                <a:solidFill>
                  <a:srgbClr val="00B0F0"/>
                </a:solidFill>
              </a:rPr>
              <a:t>OF UOM MODULES</a:t>
            </a:r>
            <a:endParaRPr lang="en-US" sz="4000" u="sng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752600"/>
          </a:xfrm>
        </p:spPr>
        <p:txBody>
          <a:bodyPr>
            <a:normAutofit/>
          </a:bodyPr>
          <a:lstStyle/>
          <a:p>
            <a:r>
              <a:rPr lang="en-US" sz="3000" b="1" smtClean="0">
                <a:solidFill>
                  <a:schemeClr val="tx1"/>
                </a:solidFill>
              </a:rPr>
              <a:t>UNIVERSITY OF MYSORE</a:t>
            </a:r>
            <a:endParaRPr lang="en-US"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42" y="228600"/>
            <a:ext cx="565265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FILE DETAILS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</a:t>
            </a:r>
            <a:r>
              <a:rPr lang="en-US" sz="2400" dirty="0" smtClean="0"/>
              <a:t>view the file details like file number, file status, created by and updated by in this </a:t>
            </a:r>
            <a:r>
              <a:rPr lang="en-US" sz="2400" dirty="0"/>
              <a:t>screen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2362200"/>
            <a:ext cx="8156448" cy="377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>
                <a:solidFill>
                  <a:srgbClr val="00B0F0"/>
                </a:solidFill>
              </a:rPr>
              <a:t>FILE </a:t>
            </a:r>
            <a:r>
              <a:rPr lang="en-US" sz="3000" b="1" u="sng" dirty="0" smtClean="0">
                <a:solidFill>
                  <a:srgbClr val="00B0F0"/>
                </a:solidFill>
              </a:rPr>
              <a:t>HISTORY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view the file </a:t>
            </a:r>
            <a:r>
              <a:rPr lang="en-US" sz="2400" dirty="0" smtClean="0"/>
              <a:t>history in </a:t>
            </a:r>
            <a:r>
              <a:rPr lang="en-US" sz="2400" dirty="0"/>
              <a:t>this screen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057400"/>
            <a:ext cx="8503920" cy="395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7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FILE NOTINGS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sz="2400" dirty="0" smtClean="0"/>
              <a:t>permitted users </a:t>
            </a:r>
            <a:r>
              <a:rPr lang="en-US" sz="2400" dirty="0"/>
              <a:t>can view </a:t>
            </a:r>
            <a:r>
              <a:rPr lang="en-US" sz="2400" dirty="0" smtClean="0"/>
              <a:t>and make the </a:t>
            </a:r>
            <a:r>
              <a:rPr lang="en-US" sz="2400" dirty="0"/>
              <a:t>file n</a:t>
            </a:r>
            <a:r>
              <a:rPr lang="en-US" sz="2400" dirty="0" smtClean="0"/>
              <a:t>otings in this </a:t>
            </a:r>
            <a:r>
              <a:rPr lang="en-US" sz="2400" dirty="0"/>
              <a:t>screen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309084"/>
            <a:ext cx="8503920" cy="393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SEND A FILE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</a:t>
            </a:r>
            <a:r>
              <a:rPr lang="en-US" sz="2400" dirty="0" smtClean="0"/>
              <a:t>send a file within the department or to any particular user by using search all through this screen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379031"/>
            <a:ext cx="8503920" cy="394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EDIT A </a:t>
            </a:r>
            <a:r>
              <a:rPr lang="en-US" sz="3000" b="1" u="sng" dirty="0">
                <a:solidFill>
                  <a:srgbClr val="00B0F0"/>
                </a:solidFill>
              </a:rPr>
              <a:t>FILE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permitted users </a:t>
            </a:r>
            <a:r>
              <a:rPr lang="en-US" sz="2400" dirty="0"/>
              <a:t>can </a:t>
            </a:r>
            <a:r>
              <a:rPr lang="en-US" sz="2400" dirty="0" smtClean="0"/>
              <a:t>edit a file through this screen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9" y="2057400"/>
            <a:ext cx="8489633" cy="39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RECEIVE A </a:t>
            </a:r>
            <a:r>
              <a:rPr lang="en-US" sz="3000" b="1" u="sng" dirty="0">
                <a:solidFill>
                  <a:srgbClr val="00B0F0"/>
                </a:solidFill>
              </a:rPr>
              <a:t>FILE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file sent by a particular user to the other user can be received by entering the File Number OR File ID through this screen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819400"/>
            <a:ext cx="8503920" cy="111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SEARCH </a:t>
            </a:r>
            <a:r>
              <a:rPr lang="en-US" sz="3000" b="1" u="sng" dirty="0">
                <a:solidFill>
                  <a:srgbClr val="00B0F0"/>
                </a:solidFill>
              </a:rPr>
              <a:t>A FILE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user can search a file by </a:t>
            </a:r>
            <a:r>
              <a:rPr lang="en-US" sz="2400" dirty="0"/>
              <a:t>entering the File Number </a:t>
            </a:r>
            <a:r>
              <a:rPr lang="en-US" sz="2400" dirty="0" smtClean="0"/>
              <a:t>through </a:t>
            </a:r>
            <a:r>
              <a:rPr lang="en-US" sz="2400" dirty="0"/>
              <a:t>this screen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362200"/>
            <a:ext cx="8514702" cy="39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7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DMS REPORTS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user can view all the DMS Reports like Status Report, Sakala Report, Inward Files &amp; Outward Files in this screen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4" y="2438400"/>
            <a:ext cx="8499158" cy="39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STATUTORY DOCS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</a:t>
            </a:r>
            <a:r>
              <a:rPr lang="en-US" sz="2400" dirty="0"/>
              <a:t>t</a:t>
            </a:r>
            <a:r>
              <a:rPr lang="en-US" sz="2400" dirty="0" smtClean="0"/>
              <a:t>he Statutory Documents can be viewed by all the DMS users in this </a:t>
            </a:r>
            <a:r>
              <a:rPr lang="en-US" sz="2400" dirty="0"/>
              <a:t>screen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362200"/>
            <a:ext cx="8602612" cy="13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u="sng" dirty="0">
                <a:solidFill>
                  <a:srgbClr val="00B0F0"/>
                </a:solidFill>
              </a:rPr>
              <a:t>ARCHIVE </a:t>
            </a:r>
            <a:r>
              <a:rPr lang="en-US" sz="2800" b="1" u="sng" dirty="0" smtClean="0">
                <a:solidFill>
                  <a:srgbClr val="00B0F0"/>
                </a:solidFill>
              </a:rPr>
              <a:t>FILES</a:t>
            </a:r>
            <a:endParaRPr lang="en-US" sz="28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files can be archived by the user by entering the file name, number and attachments through this </a:t>
            </a:r>
            <a:r>
              <a:rPr lang="en-US" sz="2400" dirty="0"/>
              <a:t>screen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362200"/>
            <a:ext cx="853983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1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UOM LOGIN PAGE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The User can Login into UOM Application through this Screen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" y="2381565"/>
            <a:ext cx="8503920" cy="38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600" b="1" u="sng" dirty="0" smtClean="0">
                <a:solidFill>
                  <a:srgbClr val="00B0F0"/>
                </a:solidFill>
              </a:rPr>
              <a:t>SEARCH ARCHIVE FILES</a:t>
            </a:r>
            <a:endParaRPr lang="en-US" sz="26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user can search for the archived file by </a:t>
            </a:r>
            <a:r>
              <a:rPr lang="en-US" sz="2400" dirty="0"/>
              <a:t>entering the file </a:t>
            </a:r>
            <a:r>
              <a:rPr lang="en-US" sz="2400" dirty="0" smtClean="0"/>
              <a:t>name OR number through </a:t>
            </a:r>
            <a:r>
              <a:rPr lang="en-US" sz="2400" dirty="0"/>
              <a:t>this screen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362200"/>
            <a:ext cx="8503920" cy="17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l"/>
            <a:r>
              <a:rPr lang="en-US" sz="2600" b="1" u="sng" dirty="0" smtClean="0">
                <a:solidFill>
                  <a:srgbClr val="00B0F0"/>
                </a:solidFill>
              </a:rPr>
              <a:t>DEPARTMENT WISE</a:t>
            </a:r>
            <a:br>
              <a:rPr lang="en-US" sz="2600" b="1" u="sng" dirty="0" smtClean="0">
                <a:solidFill>
                  <a:srgbClr val="00B0F0"/>
                </a:solidFill>
              </a:rPr>
            </a:br>
            <a:r>
              <a:rPr lang="en-US" sz="2600" b="1" u="sng" dirty="0" smtClean="0">
                <a:solidFill>
                  <a:srgbClr val="00B0F0"/>
                </a:solidFill>
              </a:rPr>
              <a:t>ARCHIVE STATUS</a:t>
            </a:r>
            <a:endParaRPr lang="en-US" sz="26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</a:t>
            </a:r>
            <a:r>
              <a:rPr lang="en-US" sz="2400" dirty="0" smtClean="0"/>
              <a:t>view the department wise file archive status in this </a:t>
            </a:r>
            <a:r>
              <a:rPr lang="en-US" sz="2400" dirty="0"/>
              <a:t>screen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362200"/>
            <a:ext cx="8534400" cy="192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5052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00B0F0"/>
                </a:solidFill>
              </a:rPr>
              <a:t>HRMS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CONFIGURATION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752600"/>
          </a:xfrm>
        </p:spPr>
        <p:txBody>
          <a:bodyPr>
            <a:normAutofit/>
          </a:bodyPr>
          <a:lstStyle/>
          <a:p>
            <a:r>
              <a:rPr lang="en-US" sz="3000" b="1" smtClean="0">
                <a:solidFill>
                  <a:schemeClr val="tx1"/>
                </a:solidFill>
              </a:rPr>
              <a:t>UNIVERSITY OF MYSORE</a:t>
            </a:r>
            <a:endParaRPr lang="en-US"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42" y="228600"/>
            <a:ext cx="565265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4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CREATE BRANCH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</a:t>
            </a:r>
            <a:r>
              <a:rPr lang="en-US" sz="2400" dirty="0" smtClean="0"/>
              <a:t>create a Branch/Department/Section by selecting the governing body type through </a:t>
            </a:r>
            <a:r>
              <a:rPr lang="en-US" sz="2400" dirty="0"/>
              <a:t>this </a:t>
            </a:r>
            <a:r>
              <a:rPr lang="en-US" sz="2400" dirty="0" smtClean="0"/>
              <a:t>screen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38400"/>
            <a:ext cx="8618850" cy="25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POSITION TYPES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create a </a:t>
            </a:r>
            <a:r>
              <a:rPr lang="en-US" sz="2400" dirty="0" smtClean="0"/>
              <a:t>Position Type through </a:t>
            </a:r>
            <a:r>
              <a:rPr lang="en-US" sz="2400" dirty="0"/>
              <a:t>this screen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133600"/>
            <a:ext cx="8503920" cy="246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4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JOB TYPES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create a </a:t>
            </a:r>
            <a:r>
              <a:rPr lang="en-US" sz="2400" dirty="0" smtClean="0"/>
              <a:t>Job Type </a:t>
            </a:r>
            <a:r>
              <a:rPr lang="en-US" sz="2400" dirty="0"/>
              <a:t>through this </a:t>
            </a:r>
            <a:r>
              <a:rPr lang="en-US" sz="2400" dirty="0" smtClean="0"/>
              <a:t>screen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074170"/>
            <a:ext cx="8503920" cy="24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2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EMPLOYEE TYPES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create </a:t>
            </a:r>
            <a:r>
              <a:rPr lang="en-US" sz="2400" dirty="0" smtClean="0"/>
              <a:t>Employee Type </a:t>
            </a:r>
            <a:r>
              <a:rPr lang="en-US" sz="2400" dirty="0"/>
              <a:t>through this </a:t>
            </a:r>
            <a:r>
              <a:rPr lang="en-US" sz="2400" dirty="0" smtClean="0"/>
              <a:t>screen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057400"/>
            <a:ext cx="8534400" cy="25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RECRUITMENT TYPE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create </a:t>
            </a:r>
            <a:r>
              <a:rPr lang="en-US" sz="2400" dirty="0" smtClean="0"/>
              <a:t>Recruitment Type </a:t>
            </a:r>
            <a:r>
              <a:rPr lang="en-US" sz="2400" dirty="0"/>
              <a:t>through this </a:t>
            </a:r>
            <a:r>
              <a:rPr lang="en-US" sz="2400" dirty="0" smtClean="0"/>
              <a:t>screen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981200"/>
            <a:ext cx="8602612" cy="252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QUALIFICATIONS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create </a:t>
            </a:r>
            <a:r>
              <a:rPr lang="en-US" sz="2400" dirty="0" smtClean="0"/>
              <a:t>Qualifications through </a:t>
            </a:r>
            <a:r>
              <a:rPr lang="en-US" sz="2400" dirty="0"/>
              <a:t>this </a:t>
            </a:r>
            <a:r>
              <a:rPr lang="en-US" sz="2400" dirty="0" smtClean="0"/>
              <a:t>screen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133600"/>
            <a:ext cx="8503920" cy="24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DESIGNATIONS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create a </a:t>
            </a:r>
            <a:r>
              <a:rPr lang="en-US" sz="2400" dirty="0" smtClean="0"/>
              <a:t>Designation through </a:t>
            </a:r>
            <a:r>
              <a:rPr lang="en-US" sz="2400" dirty="0"/>
              <a:t>this </a:t>
            </a:r>
            <a:r>
              <a:rPr lang="en-US" sz="2400" dirty="0" smtClean="0"/>
              <a:t>screen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9" y="2057400"/>
            <a:ext cx="8489633" cy="25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UOM DASHBOARD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As soon as the </a:t>
            </a:r>
            <a:r>
              <a:rPr lang="en-US" sz="2800" smtClean="0"/>
              <a:t>user </a:t>
            </a:r>
            <a:r>
              <a:rPr lang="en-US" sz="2800" smtClean="0"/>
              <a:t>logs </a:t>
            </a:r>
            <a:r>
              <a:rPr lang="en-US" sz="2800" dirty="0" smtClean="0"/>
              <a:t>in, the following screen appears with UOM Modules and Features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590800"/>
            <a:ext cx="8503920" cy="28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5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CREATE POSITION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create a Position </a:t>
            </a:r>
            <a:r>
              <a:rPr lang="en-US" sz="2400" dirty="0" smtClean="0"/>
              <a:t>(Chair) by selecting the Position Type through </a:t>
            </a:r>
            <a:r>
              <a:rPr lang="en-US" sz="2400" dirty="0"/>
              <a:t>this </a:t>
            </a:r>
            <a:r>
              <a:rPr lang="en-US" sz="2400" dirty="0" smtClean="0"/>
              <a:t>screen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2" y="2438400"/>
            <a:ext cx="8522970" cy="183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LEAVE TYPES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create </a:t>
            </a:r>
            <a:r>
              <a:rPr lang="en-US" sz="2400" dirty="0" smtClean="0"/>
              <a:t>Leave Type </a:t>
            </a:r>
            <a:r>
              <a:rPr lang="en-US" sz="2400" dirty="0"/>
              <a:t>through this </a:t>
            </a:r>
            <a:r>
              <a:rPr lang="en-US" sz="2400" dirty="0" smtClean="0"/>
              <a:t>screen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133600"/>
            <a:ext cx="8534400" cy="26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5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32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PAY COMMISSION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create a </a:t>
            </a:r>
            <a:r>
              <a:rPr lang="en-US" sz="2400" dirty="0" smtClean="0"/>
              <a:t>Pay Commission Type </a:t>
            </a:r>
            <a:r>
              <a:rPr lang="en-US" sz="2400" dirty="0"/>
              <a:t>through this </a:t>
            </a:r>
            <a:r>
              <a:rPr lang="en-US" sz="2400" dirty="0" smtClean="0"/>
              <a:t>screen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38400"/>
            <a:ext cx="8534400" cy="253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6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33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PAY TYPES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create a </a:t>
            </a:r>
            <a:r>
              <a:rPr lang="en-US" sz="2400" dirty="0" smtClean="0"/>
              <a:t>Pay Type </a:t>
            </a:r>
            <a:r>
              <a:rPr lang="en-US" sz="2400" dirty="0"/>
              <a:t>through this </a:t>
            </a:r>
            <a:r>
              <a:rPr lang="en-US" sz="2400" dirty="0" smtClean="0"/>
              <a:t>screen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057400"/>
            <a:ext cx="8534400" cy="24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5052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00B0F0"/>
                </a:solidFill>
              </a:rPr>
              <a:t>EMPLOYEES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MODULE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752600"/>
          </a:xfrm>
        </p:spPr>
        <p:txBody>
          <a:bodyPr>
            <a:normAutofit/>
          </a:bodyPr>
          <a:lstStyle/>
          <a:p>
            <a:r>
              <a:rPr lang="en-US" sz="3000" b="1" smtClean="0">
                <a:solidFill>
                  <a:schemeClr val="tx1"/>
                </a:solidFill>
              </a:rPr>
              <a:t>UNIVERSITY OF MYSORE</a:t>
            </a:r>
            <a:endParaRPr lang="en-US"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42" y="228600"/>
            <a:ext cx="565265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CREATE EMPLOYEE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admin user </a:t>
            </a:r>
            <a:r>
              <a:rPr lang="en-US" sz="2400" dirty="0"/>
              <a:t>can create </a:t>
            </a:r>
            <a:r>
              <a:rPr lang="en-US" sz="2400" dirty="0" smtClean="0"/>
              <a:t>an Employee by filling all the required employee details through </a:t>
            </a:r>
            <a:r>
              <a:rPr lang="en-US" sz="2400" dirty="0"/>
              <a:t>this </a:t>
            </a:r>
            <a:r>
              <a:rPr lang="en-US" sz="2400" dirty="0" smtClean="0"/>
              <a:t>screen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8516211" cy="399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36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u="sng" dirty="0" smtClean="0">
                <a:solidFill>
                  <a:srgbClr val="00B0F0"/>
                </a:solidFill>
              </a:rPr>
              <a:t>ASSIGN DESIGNATION</a:t>
            </a:r>
            <a:endParaRPr lang="en-US" sz="28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admin user can </a:t>
            </a:r>
            <a:r>
              <a:rPr lang="en-US" sz="2400" dirty="0" smtClean="0"/>
              <a:t>assign designation to an employee  by selecting the designation, position, etc.. through </a:t>
            </a:r>
            <a:r>
              <a:rPr lang="en-US" sz="2400" dirty="0"/>
              <a:t>this screen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" y="2381331"/>
            <a:ext cx="8232648" cy="401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37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EMPLOYEES LIST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user </a:t>
            </a:r>
            <a:r>
              <a:rPr lang="en-US" sz="2400" dirty="0"/>
              <a:t>can </a:t>
            </a:r>
            <a:r>
              <a:rPr lang="en-US" sz="2400" dirty="0" smtClean="0"/>
              <a:t>view the Employees List in this screen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138993"/>
            <a:ext cx="8534400" cy="36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38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SERVICE REGISTER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user </a:t>
            </a:r>
            <a:r>
              <a:rPr lang="en-US" sz="2400" dirty="0"/>
              <a:t>can </a:t>
            </a:r>
            <a:r>
              <a:rPr lang="en-US" sz="2400" dirty="0" smtClean="0"/>
              <a:t>view the Employee Service Register in this </a:t>
            </a:r>
            <a:r>
              <a:rPr lang="en-US" sz="2400" dirty="0"/>
              <a:t>screen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38400"/>
            <a:ext cx="8503920" cy="26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39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DEPARTMENT WISE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view </a:t>
            </a:r>
            <a:r>
              <a:rPr lang="en-US" sz="2400" dirty="0" smtClean="0"/>
              <a:t>Department Wise Employees Report in </a:t>
            </a:r>
            <a:r>
              <a:rPr lang="en-US" sz="2400" dirty="0"/>
              <a:t>this screen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61" y="2057400"/>
            <a:ext cx="419253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7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5052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00B0F0"/>
                </a:solidFill>
              </a:rPr>
              <a:t>Document Management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System (DMS)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MODULE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752600"/>
          </a:xfrm>
        </p:spPr>
        <p:txBody>
          <a:bodyPr>
            <a:normAutofit/>
          </a:bodyPr>
          <a:lstStyle/>
          <a:p>
            <a:r>
              <a:rPr lang="en-US" sz="3000" b="1" smtClean="0">
                <a:solidFill>
                  <a:schemeClr val="tx1"/>
                </a:solidFill>
              </a:rPr>
              <a:t>UNIVERSITY OF MYSORE</a:t>
            </a:r>
            <a:endParaRPr lang="en-US"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42" y="228600"/>
            <a:ext cx="565265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40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GROUP WISE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view </a:t>
            </a:r>
            <a:r>
              <a:rPr lang="en-US" sz="2400" dirty="0" smtClean="0"/>
              <a:t>Group Wise </a:t>
            </a:r>
            <a:r>
              <a:rPr lang="en-US" sz="2400" dirty="0"/>
              <a:t>Employees Report </a:t>
            </a:r>
            <a:r>
              <a:rPr lang="en-US" sz="2400" dirty="0" smtClean="0"/>
              <a:t>(Gender Wise, Category Wise and Designation Wise) in </a:t>
            </a:r>
            <a:r>
              <a:rPr lang="en-US" sz="2400" dirty="0"/>
              <a:t>this </a:t>
            </a:r>
            <a:r>
              <a:rPr lang="en-US" sz="2400" dirty="0" smtClean="0"/>
              <a:t>screen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667000"/>
            <a:ext cx="8602612" cy="284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6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5052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00B0F0"/>
                </a:solidFill>
              </a:rPr>
              <a:t>PAYROLL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MODULE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752600"/>
          </a:xfrm>
        </p:spPr>
        <p:txBody>
          <a:bodyPr>
            <a:normAutofit/>
          </a:bodyPr>
          <a:lstStyle/>
          <a:p>
            <a:r>
              <a:rPr lang="en-US" sz="3000" b="1" smtClean="0">
                <a:solidFill>
                  <a:schemeClr val="tx1"/>
                </a:solidFill>
              </a:rPr>
              <a:t>UNIVERSITY OF MYSORE</a:t>
            </a:r>
            <a:endParaRPr lang="en-US"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42" y="228600"/>
            <a:ext cx="565265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4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42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PAYSCALE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admin user </a:t>
            </a:r>
            <a:r>
              <a:rPr lang="en-US" sz="2400" dirty="0"/>
              <a:t>can </a:t>
            </a:r>
            <a:r>
              <a:rPr lang="en-US" sz="2400" dirty="0" smtClean="0"/>
              <a:t>create/edit Pay Scale for Employee by adding the Grade Pay through this screen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71162"/>
            <a:ext cx="8503920" cy="25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6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43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ASSIGN PAY TYPE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admin user can </a:t>
            </a:r>
            <a:r>
              <a:rPr lang="en-US" sz="2400" dirty="0" smtClean="0"/>
              <a:t>assign Pay Type to the Employee </a:t>
            </a:r>
            <a:r>
              <a:rPr lang="en-US" sz="2400" dirty="0"/>
              <a:t>by </a:t>
            </a:r>
            <a:r>
              <a:rPr lang="en-US" sz="2400" dirty="0" smtClean="0"/>
              <a:t>adding the Pay Type Values through </a:t>
            </a:r>
            <a:r>
              <a:rPr lang="en-US" sz="2400" dirty="0"/>
              <a:t>this screen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38400"/>
            <a:ext cx="8503920" cy="35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44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POST SALARIES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admin user can </a:t>
            </a:r>
            <a:r>
              <a:rPr lang="en-US" sz="2400" dirty="0" smtClean="0"/>
              <a:t>Post Salaries by selecting the Department, Month and Year through </a:t>
            </a:r>
            <a:r>
              <a:rPr lang="en-US" sz="2400" dirty="0"/>
              <a:t>this screen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38400"/>
            <a:ext cx="8503920" cy="166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45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PAYSLIP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admin user can </a:t>
            </a:r>
            <a:r>
              <a:rPr lang="en-US" sz="2400" dirty="0" smtClean="0"/>
              <a:t>Generate Pay Slip for all Employees OR for a Single Employee for the Selected Month </a:t>
            </a:r>
            <a:r>
              <a:rPr lang="en-US" sz="2400" dirty="0"/>
              <a:t>and Year through this screen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819400"/>
            <a:ext cx="8602612" cy="16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46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VIEW PAYSLIP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users can view their Pay Slips in their respective  Dashboards (View a Sample Below)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41231"/>
            <a:ext cx="5486400" cy="39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5052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00B0F0"/>
                </a:solidFill>
              </a:rPr>
              <a:t>ATTENDANCE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MODULE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752600"/>
          </a:xfrm>
        </p:spPr>
        <p:txBody>
          <a:bodyPr>
            <a:normAutofit/>
          </a:bodyPr>
          <a:lstStyle/>
          <a:p>
            <a:r>
              <a:rPr lang="en-US" sz="3000" b="1" smtClean="0">
                <a:solidFill>
                  <a:schemeClr val="tx1"/>
                </a:solidFill>
              </a:rPr>
              <a:t>UNIVERSITY OF MYSORE</a:t>
            </a:r>
            <a:endParaRPr lang="en-US"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47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42" y="228600"/>
            <a:ext cx="565265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9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48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b="1" u="sng" dirty="0" smtClean="0">
                <a:solidFill>
                  <a:srgbClr val="00B0F0"/>
                </a:solidFill>
              </a:rPr>
              <a:t>ATTENDANCE REPORT</a:t>
            </a:r>
            <a:endParaRPr lang="en-US" sz="27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user can view the Employee Attendance Day Report through this screen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38400"/>
            <a:ext cx="8534400" cy="313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49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900" b="1" u="sng" dirty="0" smtClean="0">
                <a:solidFill>
                  <a:srgbClr val="00B0F0"/>
                </a:solidFill>
              </a:rPr>
              <a:t>TRACK ATTENDANCE</a:t>
            </a:r>
            <a:endParaRPr lang="en-US" sz="29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</a:t>
            </a:r>
            <a:r>
              <a:rPr lang="en-US" sz="2400" dirty="0" smtClean="0"/>
              <a:t>track a Particular Employee </a:t>
            </a:r>
            <a:r>
              <a:rPr lang="en-US" sz="2400" dirty="0"/>
              <a:t>Attendance </a:t>
            </a:r>
            <a:r>
              <a:rPr lang="en-US" sz="2400" dirty="0" smtClean="0"/>
              <a:t>by entering the employee details like Phone Number OR Mail ID in the search bar through </a:t>
            </a:r>
            <a:r>
              <a:rPr lang="en-US" sz="2400" dirty="0"/>
              <a:t>this s</a:t>
            </a:r>
            <a:r>
              <a:rPr lang="en-US" sz="2400" dirty="0" smtClean="0"/>
              <a:t>creen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819400"/>
            <a:ext cx="8534400" cy="325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DMS DASHBOARD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This screen displays the UOM Dashboard with DMS Features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362200"/>
            <a:ext cx="8503920" cy="17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5052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00B0F0"/>
                </a:solidFill>
              </a:rPr>
              <a:t>LEAVES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MODULE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752600"/>
          </a:xfrm>
        </p:spPr>
        <p:txBody>
          <a:bodyPr>
            <a:normAutofit/>
          </a:bodyPr>
          <a:lstStyle/>
          <a:p>
            <a:r>
              <a:rPr lang="en-US" sz="3000" b="1" smtClean="0">
                <a:solidFill>
                  <a:schemeClr val="tx1"/>
                </a:solidFill>
              </a:rPr>
              <a:t>UNIVERSITY OF MYSORE</a:t>
            </a:r>
            <a:endParaRPr lang="en-US"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50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42" y="228600"/>
            <a:ext cx="565265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51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900" b="1" u="sng" dirty="0" smtClean="0">
                <a:solidFill>
                  <a:srgbClr val="00B0F0"/>
                </a:solidFill>
              </a:rPr>
              <a:t>APPLY LEAVE</a:t>
            </a:r>
            <a:endParaRPr lang="en-US" sz="29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</a:t>
            </a:r>
            <a:r>
              <a:rPr lang="en-US" sz="2400" dirty="0" smtClean="0"/>
              <a:t>apply for leave from his dashboard by selecting the leave type and dates through </a:t>
            </a:r>
            <a:r>
              <a:rPr lang="en-US" sz="2400" dirty="0"/>
              <a:t>this s</a:t>
            </a:r>
            <a:r>
              <a:rPr lang="en-US" sz="2400" dirty="0" smtClean="0"/>
              <a:t>creen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2351918"/>
            <a:ext cx="8004048" cy="39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52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900" b="1" u="sng" dirty="0" smtClean="0">
                <a:solidFill>
                  <a:srgbClr val="00B0F0"/>
                </a:solidFill>
              </a:rPr>
              <a:t>APPLIED LEAVES</a:t>
            </a:r>
            <a:endParaRPr lang="en-US" sz="29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</a:t>
            </a:r>
            <a:r>
              <a:rPr lang="en-US" sz="2400" dirty="0" smtClean="0"/>
              <a:t>view the applied leaves list in his </a:t>
            </a:r>
            <a:r>
              <a:rPr lang="en-US" sz="2400" dirty="0"/>
              <a:t>dashboard </a:t>
            </a:r>
            <a:r>
              <a:rPr lang="en-US" sz="2400" dirty="0" smtClean="0"/>
              <a:t>through </a:t>
            </a:r>
            <a:r>
              <a:rPr lang="en-US" sz="2400" dirty="0"/>
              <a:t>this </a:t>
            </a:r>
            <a:r>
              <a:rPr lang="en-US" sz="2400" dirty="0" smtClean="0"/>
              <a:t>screen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4" y="2438400"/>
            <a:ext cx="8529638" cy="133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53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900" b="1" u="sng" dirty="0" smtClean="0">
                <a:solidFill>
                  <a:srgbClr val="00B0F0"/>
                </a:solidFill>
              </a:rPr>
              <a:t>OLD LEAVES</a:t>
            </a:r>
            <a:endParaRPr lang="en-US" sz="29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view the </a:t>
            </a:r>
            <a:r>
              <a:rPr lang="en-US" sz="2400" dirty="0" smtClean="0"/>
              <a:t>old leaves </a:t>
            </a:r>
            <a:r>
              <a:rPr lang="en-US" sz="2400" dirty="0"/>
              <a:t>list in his dashboard </a:t>
            </a:r>
            <a:r>
              <a:rPr lang="en-US" sz="2400" dirty="0" smtClean="0"/>
              <a:t>by entering the employee number through </a:t>
            </a:r>
            <a:r>
              <a:rPr lang="en-US" sz="2400" dirty="0"/>
              <a:t>this </a:t>
            </a:r>
            <a:r>
              <a:rPr lang="en-US" sz="2400" dirty="0" smtClean="0"/>
              <a:t>screen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38400"/>
            <a:ext cx="8602612" cy="142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8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5052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00B0F0"/>
                </a:solidFill>
              </a:rPr>
              <a:t>Finance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MODULE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752600"/>
          </a:xfrm>
        </p:spPr>
        <p:txBody>
          <a:bodyPr>
            <a:normAutofit/>
          </a:bodyPr>
          <a:lstStyle/>
          <a:p>
            <a:r>
              <a:rPr lang="en-US" sz="3000" b="1" smtClean="0">
                <a:solidFill>
                  <a:schemeClr val="tx1"/>
                </a:solidFill>
              </a:rPr>
              <a:t>UNIVERSITY OF MYSORE</a:t>
            </a:r>
            <a:endParaRPr lang="en-US"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54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42" y="228600"/>
            <a:ext cx="565265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55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u="sng" dirty="0" smtClean="0">
                <a:solidFill>
                  <a:srgbClr val="00B0F0"/>
                </a:solidFill>
              </a:rPr>
              <a:t>NEW FINANCE GROUP</a:t>
            </a:r>
            <a:endParaRPr lang="en-US" sz="28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</a:t>
            </a:r>
            <a:r>
              <a:rPr lang="en-US" sz="2400" dirty="0" smtClean="0"/>
              <a:t>create a New Finance Group through </a:t>
            </a:r>
            <a:r>
              <a:rPr lang="en-US" sz="2400" dirty="0"/>
              <a:t>this </a:t>
            </a:r>
            <a:r>
              <a:rPr lang="en-US" sz="2400" dirty="0" smtClean="0"/>
              <a:t>screen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514600"/>
            <a:ext cx="8602612" cy="193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6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56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FINANCE GROUPS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</a:t>
            </a:r>
            <a:r>
              <a:rPr lang="en-US" sz="2400" dirty="0" smtClean="0"/>
              <a:t>view/edit </a:t>
            </a:r>
            <a:r>
              <a:rPr lang="en-US" sz="2400" dirty="0"/>
              <a:t>the </a:t>
            </a:r>
            <a:r>
              <a:rPr lang="en-US" sz="2400" dirty="0" smtClean="0"/>
              <a:t>created Finance Groups List through </a:t>
            </a:r>
            <a:r>
              <a:rPr lang="en-US" sz="2400" dirty="0"/>
              <a:t>this </a:t>
            </a:r>
            <a:r>
              <a:rPr lang="en-US" sz="2400" dirty="0" smtClean="0"/>
              <a:t>screen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33446"/>
            <a:ext cx="8602612" cy="381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9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57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500" b="1" u="sng" dirty="0" smtClean="0">
                <a:solidFill>
                  <a:srgbClr val="00B0F0"/>
                </a:solidFill>
              </a:rPr>
              <a:t>NEW FINANCE ACCOUNT</a:t>
            </a:r>
            <a:endParaRPr lang="en-US" sz="25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create a New Finance </a:t>
            </a:r>
            <a:r>
              <a:rPr lang="en-US" sz="2400" dirty="0" smtClean="0"/>
              <a:t>Account by selecting the required Finance Group through </a:t>
            </a:r>
            <a:r>
              <a:rPr lang="en-US" sz="2400" dirty="0"/>
              <a:t>this </a:t>
            </a:r>
            <a:r>
              <a:rPr lang="en-US" sz="2400" dirty="0" smtClean="0"/>
              <a:t>screen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38400"/>
            <a:ext cx="8503920" cy="164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58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CHART OF ACCOUNT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</a:t>
            </a:r>
            <a:r>
              <a:rPr lang="en-US" sz="2400" dirty="0" smtClean="0"/>
              <a:t>view created Finance Accounts in this </a:t>
            </a:r>
            <a:r>
              <a:rPr lang="en-US" sz="2400" dirty="0"/>
              <a:t>screen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2" y="1934564"/>
            <a:ext cx="6460446" cy="43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9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59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CREATE VOUCHER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create a </a:t>
            </a:r>
            <a:r>
              <a:rPr lang="en-US" sz="2400" dirty="0" smtClean="0"/>
              <a:t>Voucher by choosing either Debit or Credit for voucher required Accounts through </a:t>
            </a:r>
            <a:r>
              <a:rPr lang="en-US" sz="2400" dirty="0"/>
              <a:t>this screen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" y="2348840"/>
            <a:ext cx="7391400" cy="39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1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CREATE FILE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user can create a file by specifying the file name, file number, file type and attachments through this screen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362200"/>
            <a:ext cx="8503920" cy="26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8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60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POST TRANSACTION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</a:t>
            </a:r>
            <a:r>
              <a:rPr lang="en-US" sz="2400" dirty="0" smtClean="0"/>
              <a:t>Post Transactions by selecting a Voucher and entering the Debit or Credit values for the </a:t>
            </a:r>
            <a:r>
              <a:rPr lang="en-US" sz="2400" dirty="0"/>
              <a:t>accounts </a:t>
            </a:r>
            <a:r>
              <a:rPr lang="en-US" sz="2400" dirty="0" smtClean="0"/>
              <a:t>that require posting transactions through </a:t>
            </a:r>
            <a:r>
              <a:rPr lang="en-US" sz="2400" dirty="0"/>
              <a:t>this screen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743200"/>
            <a:ext cx="860414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2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61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TRIAL BALANCE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Trial Balance with debit and credit values can be viewed in this screen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6324600" cy="396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4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5052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00B0F0"/>
                </a:solidFill>
              </a:rPr>
              <a:t>Projects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MODULE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752600"/>
          </a:xfrm>
        </p:spPr>
        <p:txBody>
          <a:bodyPr>
            <a:normAutofit/>
          </a:bodyPr>
          <a:lstStyle/>
          <a:p>
            <a:r>
              <a:rPr lang="en-US" sz="3000" b="1" smtClean="0">
                <a:solidFill>
                  <a:schemeClr val="tx1"/>
                </a:solidFill>
              </a:rPr>
              <a:t>UNIVERSITY OF MYSORE</a:t>
            </a:r>
            <a:endParaRPr lang="en-US"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62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42" y="228600"/>
            <a:ext cx="565265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63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NEW PROJECT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</a:t>
            </a:r>
            <a:r>
              <a:rPr lang="en-US" sz="2400" dirty="0" smtClean="0"/>
              <a:t>Create a New Project by entering the Primary required project details through </a:t>
            </a:r>
            <a:r>
              <a:rPr lang="en-US" sz="2400" dirty="0"/>
              <a:t>this </a:t>
            </a:r>
            <a:r>
              <a:rPr lang="en-US" sz="2400" dirty="0" smtClean="0"/>
              <a:t>screen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38400"/>
            <a:ext cx="860196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0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64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PROJECT DETAILS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</a:t>
            </a:r>
            <a:r>
              <a:rPr lang="en-US" sz="2400" dirty="0" smtClean="0"/>
              <a:t>view the created Project details by selecting the project through </a:t>
            </a:r>
            <a:r>
              <a:rPr lang="en-US" sz="2400" dirty="0"/>
              <a:t>this screen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6" y="2366086"/>
            <a:ext cx="8550134" cy="395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65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PROJECT DETAILS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Project Details Screen Continuation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4" y="2514600"/>
            <a:ext cx="8499158" cy="30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5052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00B0F0"/>
                </a:solidFill>
              </a:rPr>
              <a:t>E-procurement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MODULE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752600"/>
          </a:xfrm>
        </p:spPr>
        <p:txBody>
          <a:bodyPr>
            <a:normAutofit/>
          </a:bodyPr>
          <a:lstStyle/>
          <a:p>
            <a:r>
              <a:rPr lang="en-US" sz="3000" b="1" smtClean="0">
                <a:solidFill>
                  <a:schemeClr val="tx1"/>
                </a:solidFill>
              </a:rPr>
              <a:t>UNIVERSITY OF MYSORE</a:t>
            </a:r>
            <a:endParaRPr lang="en-US"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66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42" y="228600"/>
            <a:ext cx="565265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3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67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NEW TENDER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Create a New </a:t>
            </a:r>
            <a:r>
              <a:rPr lang="en-US" sz="2400" dirty="0" smtClean="0"/>
              <a:t>Tender by </a:t>
            </a:r>
            <a:r>
              <a:rPr lang="en-US" sz="2400" dirty="0"/>
              <a:t>entering the </a:t>
            </a:r>
            <a:r>
              <a:rPr lang="en-US" sz="2400" dirty="0" smtClean="0"/>
              <a:t>required Tender details through </a:t>
            </a:r>
            <a:r>
              <a:rPr lang="en-US" sz="2400" dirty="0"/>
              <a:t>this </a:t>
            </a:r>
            <a:r>
              <a:rPr lang="en-US" sz="2400" dirty="0" smtClean="0"/>
              <a:t>screen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38400"/>
            <a:ext cx="8503920" cy="20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7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68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UPDATE TENDER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</a:t>
            </a:r>
            <a:r>
              <a:rPr lang="en-US" sz="2400" dirty="0" smtClean="0"/>
              <a:t>Update a Tender </a:t>
            </a:r>
            <a:r>
              <a:rPr lang="en-US" sz="2400" dirty="0"/>
              <a:t>by entering the </a:t>
            </a:r>
            <a:r>
              <a:rPr lang="en-US" sz="2400" dirty="0" smtClean="0"/>
              <a:t>Tender Name or Number in the Search bar through </a:t>
            </a:r>
            <a:r>
              <a:rPr lang="en-US" sz="2400" dirty="0"/>
              <a:t>this screen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514600"/>
            <a:ext cx="8534400" cy="126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69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SEARCH TENDER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</a:t>
            </a:r>
            <a:r>
              <a:rPr lang="en-US" sz="2400" dirty="0" smtClean="0"/>
              <a:t>Search </a:t>
            </a:r>
            <a:r>
              <a:rPr lang="en-US" sz="2400" dirty="0"/>
              <a:t>a Tender by entering the Tender Name or Number in the Search bar through this </a:t>
            </a:r>
            <a:r>
              <a:rPr lang="en-US" sz="2400" dirty="0" smtClean="0"/>
              <a:t>screen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38400"/>
            <a:ext cx="8602612" cy="143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>
                <a:solidFill>
                  <a:srgbClr val="00B0F0"/>
                </a:solidFill>
              </a:rPr>
              <a:t>CREATE </a:t>
            </a:r>
            <a:r>
              <a:rPr lang="en-US" sz="3000" b="1" u="sng" dirty="0" smtClean="0">
                <a:solidFill>
                  <a:srgbClr val="00B0F0"/>
                </a:solidFill>
              </a:rPr>
              <a:t>FOLDER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The user can create a </a:t>
            </a:r>
            <a:r>
              <a:rPr lang="en-US" sz="2400" dirty="0" smtClean="0"/>
              <a:t>folder by </a:t>
            </a:r>
            <a:r>
              <a:rPr lang="en-US" sz="2400" dirty="0"/>
              <a:t>specifying the </a:t>
            </a:r>
            <a:r>
              <a:rPr lang="en-US" sz="2400" dirty="0" smtClean="0"/>
              <a:t>folder name through </a:t>
            </a:r>
            <a:r>
              <a:rPr lang="en-US" sz="2400" dirty="0"/>
              <a:t>this screen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43376"/>
            <a:ext cx="8503920" cy="11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70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DATEWISE SEARCH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Search a Tender </a:t>
            </a:r>
            <a:r>
              <a:rPr lang="en-US" sz="2400" dirty="0" smtClean="0"/>
              <a:t>Date Wise by </a:t>
            </a:r>
            <a:r>
              <a:rPr lang="en-US" sz="2400" dirty="0"/>
              <a:t>entering the </a:t>
            </a:r>
            <a:r>
              <a:rPr lang="en-US" sz="2400" dirty="0" smtClean="0"/>
              <a:t>required Dates through </a:t>
            </a:r>
            <a:r>
              <a:rPr lang="en-US" sz="2400" dirty="0"/>
              <a:t>this screen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38400"/>
            <a:ext cx="8534400" cy="142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3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5052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00B0F0"/>
                </a:solidFill>
              </a:rPr>
              <a:t>Ioe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MODULE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752600"/>
          </a:xfrm>
        </p:spPr>
        <p:txBody>
          <a:bodyPr>
            <a:normAutofit/>
          </a:bodyPr>
          <a:lstStyle/>
          <a:p>
            <a:r>
              <a:rPr lang="en-US" sz="3000" b="1" smtClean="0">
                <a:solidFill>
                  <a:schemeClr val="tx1"/>
                </a:solidFill>
              </a:rPr>
              <a:t>UNIVERSITY OF MYSORE</a:t>
            </a:r>
            <a:endParaRPr lang="en-US"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71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42" y="228600"/>
            <a:ext cx="565265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8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72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u="sng" dirty="0" smtClean="0">
                <a:solidFill>
                  <a:srgbClr val="00B0F0"/>
                </a:solidFill>
              </a:rPr>
              <a:t>NEW REGISTRATIONS</a:t>
            </a:r>
            <a:endParaRPr lang="en-US" sz="28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IOE user </a:t>
            </a:r>
            <a:r>
              <a:rPr lang="en-US" sz="2400" dirty="0"/>
              <a:t>can </a:t>
            </a:r>
            <a:r>
              <a:rPr lang="en-US" sz="2400" dirty="0" smtClean="0"/>
              <a:t>Create a New IOE Registration by entering the required IOE Registration details through </a:t>
            </a:r>
            <a:r>
              <a:rPr lang="en-US" sz="2400" dirty="0"/>
              <a:t>this screen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72825"/>
            <a:ext cx="8503920" cy="38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7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73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RECORDS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IOE user </a:t>
            </a:r>
            <a:r>
              <a:rPr lang="en-US" sz="2400" dirty="0"/>
              <a:t>can </a:t>
            </a:r>
            <a:r>
              <a:rPr lang="en-US" sz="2400" dirty="0" smtClean="0"/>
              <a:t>Search for the IOE Records by entering the IOE Registration code OR Name through </a:t>
            </a:r>
            <a:r>
              <a:rPr lang="en-US" sz="2400" dirty="0"/>
              <a:t>this screen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66571"/>
            <a:ext cx="8503920" cy="385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5052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00B0F0"/>
                </a:solidFill>
              </a:rPr>
              <a:t>Icd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MODULE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752600"/>
          </a:xfrm>
        </p:spPr>
        <p:txBody>
          <a:bodyPr>
            <a:normAutofit/>
          </a:bodyPr>
          <a:lstStyle/>
          <a:p>
            <a:r>
              <a:rPr lang="en-US" sz="3000" b="1" smtClean="0">
                <a:solidFill>
                  <a:schemeClr val="tx1"/>
                </a:solidFill>
              </a:rPr>
              <a:t>UNIVERSITY OF MYSORE</a:t>
            </a:r>
            <a:endParaRPr lang="en-US"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74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42" y="228600"/>
            <a:ext cx="565265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2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75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NEW CONECTION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User </a:t>
            </a:r>
            <a:r>
              <a:rPr lang="en-US" sz="2400" dirty="0"/>
              <a:t>can </a:t>
            </a:r>
            <a:r>
              <a:rPr lang="en-US" sz="2400" dirty="0" smtClean="0"/>
              <a:t>apply for a New Internet Connection Request by </a:t>
            </a:r>
            <a:r>
              <a:rPr lang="en-US" sz="2400" dirty="0"/>
              <a:t>entering the required </a:t>
            </a:r>
            <a:r>
              <a:rPr lang="en-US" sz="2400" dirty="0" smtClean="0"/>
              <a:t>details </a:t>
            </a:r>
            <a:r>
              <a:rPr lang="en-US" sz="2400" dirty="0"/>
              <a:t>through this </a:t>
            </a:r>
            <a:r>
              <a:rPr lang="en-US" sz="2400" dirty="0" smtClean="0"/>
              <a:t>screen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438400"/>
            <a:ext cx="860195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2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76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 smtClean="0">
                <a:solidFill>
                  <a:srgbClr val="00B0F0"/>
                </a:solidFill>
              </a:rPr>
              <a:t>CONECTIONS LIST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List of Internet Connection Requests can be viewed/searched by the user through </a:t>
            </a:r>
            <a:r>
              <a:rPr lang="en-US" sz="2400" dirty="0"/>
              <a:t>this screen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4" y="2395342"/>
            <a:ext cx="8529638" cy="156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9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276600"/>
          </a:xfrm>
        </p:spPr>
        <p:txBody>
          <a:bodyPr>
            <a:normAutofit/>
          </a:bodyPr>
          <a:lstStyle/>
          <a:p>
            <a:endParaRPr lang="en-US" sz="4000" smtClean="0">
              <a:solidFill>
                <a:schemeClr val="accent1"/>
              </a:solidFill>
            </a:endParaRPr>
          </a:p>
          <a:p>
            <a:r>
              <a:rPr lang="en-US" sz="4000" smtClean="0">
                <a:solidFill>
                  <a:schemeClr val="accent1"/>
                </a:solidFill>
              </a:rPr>
              <a:t>THANK</a:t>
            </a:r>
            <a:br>
              <a:rPr lang="en-US" sz="4000" smtClean="0">
                <a:solidFill>
                  <a:schemeClr val="accent1"/>
                </a:solidFill>
              </a:rPr>
            </a:br>
            <a:r>
              <a:rPr lang="en-US" sz="4000" smtClean="0">
                <a:solidFill>
                  <a:srgbClr val="00B050"/>
                </a:solidFill>
              </a:rPr>
              <a:t>YOU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77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b="1" smtClean="0">
                <a:solidFill>
                  <a:schemeClr val="tx1"/>
                </a:solidFill>
              </a:rPr>
              <a:t>UNIVERSITY OF MYSORE</a:t>
            </a:r>
            <a:endParaRPr lang="en-US" sz="3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381000"/>
            <a:ext cx="8534400" cy="17526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42" y="228600"/>
            <a:ext cx="565265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>
                <a:solidFill>
                  <a:srgbClr val="00B0F0"/>
                </a:solidFill>
              </a:rPr>
              <a:t>CREATE </a:t>
            </a:r>
            <a:r>
              <a:rPr lang="en-US" sz="3000" b="1" u="sng" dirty="0" smtClean="0">
                <a:solidFill>
                  <a:srgbClr val="00B0F0"/>
                </a:solidFill>
              </a:rPr>
              <a:t>LETTER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1752" y="1519067"/>
            <a:ext cx="8503920" cy="4572000"/>
          </a:xfrm>
        </p:spPr>
        <p:txBody>
          <a:bodyPr/>
          <a:lstStyle/>
          <a:p>
            <a:r>
              <a:rPr lang="en-US" sz="2400" dirty="0"/>
              <a:t>The user can create a </a:t>
            </a:r>
            <a:r>
              <a:rPr lang="en-US" sz="2400" dirty="0" smtClean="0"/>
              <a:t>letter in a folder by </a:t>
            </a:r>
            <a:r>
              <a:rPr lang="en-US" sz="2400" dirty="0"/>
              <a:t>specifying the </a:t>
            </a:r>
            <a:r>
              <a:rPr lang="en-US" sz="2400" dirty="0" smtClean="0"/>
              <a:t>name and number through </a:t>
            </a:r>
            <a:r>
              <a:rPr lang="en-US" sz="2400" dirty="0"/>
              <a:t>this screen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4597"/>
            <a:ext cx="7086600" cy="39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8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r>
              <a:rPr lang="en-US" sz="1400" smtClean="0">
                <a:solidFill>
                  <a:schemeClr val="tx1"/>
                </a:solidFill>
              </a:rPr>
              <a:t>Powered By:  Q V Edutech, Banjara Hills, Hyderabad          Copyrights Reserved © Q V Edutech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E4A4-49B8-4B8D-8E0F-EC1B01697D7E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b="1" u="sng" dirty="0">
                <a:solidFill>
                  <a:srgbClr val="00B0F0"/>
                </a:solidFill>
              </a:rPr>
              <a:t>CREATE </a:t>
            </a:r>
            <a:r>
              <a:rPr lang="en-US" sz="3000" b="1" u="sng" dirty="0" smtClean="0">
                <a:solidFill>
                  <a:srgbClr val="00B0F0"/>
                </a:solidFill>
              </a:rPr>
              <a:t>CIRCULAR</a:t>
            </a:r>
            <a:endParaRPr lang="en-US" sz="3000" b="1" u="sng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4945"/>
            <a:ext cx="4179964" cy="10142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user can create a </a:t>
            </a:r>
            <a:r>
              <a:rPr lang="en-US" sz="2400" dirty="0" smtClean="0"/>
              <a:t>circular by </a:t>
            </a:r>
            <a:r>
              <a:rPr lang="en-US" sz="2400" dirty="0"/>
              <a:t>specifying the </a:t>
            </a:r>
            <a:r>
              <a:rPr lang="en-US" sz="2400" dirty="0" smtClean="0"/>
              <a:t>circular name</a:t>
            </a:r>
            <a:r>
              <a:rPr lang="en-US" sz="2400" dirty="0"/>
              <a:t>, </a:t>
            </a:r>
            <a:r>
              <a:rPr lang="en-US" sz="2400" dirty="0" smtClean="0"/>
              <a:t>circular number and </a:t>
            </a:r>
            <a:r>
              <a:rPr lang="en-US" sz="2400" dirty="0"/>
              <a:t>attachments through this </a:t>
            </a:r>
            <a:r>
              <a:rPr lang="en-US" sz="2400" dirty="0" smtClean="0"/>
              <a:t>screen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" y="2743200"/>
            <a:ext cx="8503920" cy="293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3950</Words>
  <PresentationFormat>On-screen Show (4:3)</PresentationFormat>
  <Paragraphs>473</Paragraphs>
  <Slides>77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Arial</vt:lpstr>
      <vt:lpstr>Calibri</vt:lpstr>
      <vt:lpstr>Georgia</vt:lpstr>
      <vt:lpstr>Wingdings</vt:lpstr>
      <vt:lpstr>Wingdings 2</vt:lpstr>
      <vt:lpstr>Civic</vt:lpstr>
      <vt:lpstr>Custom Design</vt:lpstr>
      <vt:lpstr>1_Custom Design</vt:lpstr>
      <vt:lpstr>2_Custom Design</vt:lpstr>
      <vt:lpstr>UNIVERSITY OF MYSORE</vt:lpstr>
      <vt:lpstr>UOM LOGIN PAGE</vt:lpstr>
      <vt:lpstr>UOM DASHBOARD</vt:lpstr>
      <vt:lpstr>UNIVERSITY OF MYSORE</vt:lpstr>
      <vt:lpstr>DMS DASHBOARD</vt:lpstr>
      <vt:lpstr>CREATE FILE</vt:lpstr>
      <vt:lpstr>CREATE FOLDER</vt:lpstr>
      <vt:lpstr>CREATE LETTER</vt:lpstr>
      <vt:lpstr>CREATE CIRCULAR</vt:lpstr>
      <vt:lpstr>FILE DETAILS</vt:lpstr>
      <vt:lpstr>FILE HISTORY</vt:lpstr>
      <vt:lpstr>FILE NOTINGS</vt:lpstr>
      <vt:lpstr>SEND A FILE</vt:lpstr>
      <vt:lpstr>EDIT A FILE</vt:lpstr>
      <vt:lpstr>RECEIVE A FILE</vt:lpstr>
      <vt:lpstr>SEARCH A FILE</vt:lpstr>
      <vt:lpstr>DMS REPORTS</vt:lpstr>
      <vt:lpstr>STATUTORY DOCS</vt:lpstr>
      <vt:lpstr>ARCHIVE FILES</vt:lpstr>
      <vt:lpstr>SEARCH ARCHIVE FILES</vt:lpstr>
      <vt:lpstr>DEPARTMENT WISE ARCHIVE STATUS</vt:lpstr>
      <vt:lpstr>UNIVERSITY OF MYSORE</vt:lpstr>
      <vt:lpstr>CREATE BRANCH</vt:lpstr>
      <vt:lpstr>POSITION TYPES</vt:lpstr>
      <vt:lpstr>JOB TYPES</vt:lpstr>
      <vt:lpstr>EMPLOYEE TYPES</vt:lpstr>
      <vt:lpstr>RECRUITMENT TYPE</vt:lpstr>
      <vt:lpstr>QUALIFICATIONS</vt:lpstr>
      <vt:lpstr>DESIGNATIONS</vt:lpstr>
      <vt:lpstr>CREATE POSITION</vt:lpstr>
      <vt:lpstr>LEAVE TYPES</vt:lpstr>
      <vt:lpstr>PAY COMMISSION</vt:lpstr>
      <vt:lpstr>PAY TYPES</vt:lpstr>
      <vt:lpstr>UNIVERSITY OF MYSORE</vt:lpstr>
      <vt:lpstr>CREATE EMPLOYEE</vt:lpstr>
      <vt:lpstr>ASSIGN DESIGNATION</vt:lpstr>
      <vt:lpstr>EMPLOYEES LIST</vt:lpstr>
      <vt:lpstr>SERVICE REGISTER</vt:lpstr>
      <vt:lpstr>DEPARTMENT WISE</vt:lpstr>
      <vt:lpstr>GROUP WISE</vt:lpstr>
      <vt:lpstr>UNIVERSITY OF MYSORE</vt:lpstr>
      <vt:lpstr>PAYSCALE</vt:lpstr>
      <vt:lpstr>ASSIGN PAY TYPE</vt:lpstr>
      <vt:lpstr>POST SALARIES</vt:lpstr>
      <vt:lpstr>PAYSLIP</vt:lpstr>
      <vt:lpstr>VIEW PAYSLIP</vt:lpstr>
      <vt:lpstr>UNIVERSITY OF MYSORE</vt:lpstr>
      <vt:lpstr>ATTENDANCE REPORT</vt:lpstr>
      <vt:lpstr>TRACK ATTENDANCE</vt:lpstr>
      <vt:lpstr>UNIVERSITY OF MYSORE</vt:lpstr>
      <vt:lpstr>APPLY LEAVE</vt:lpstr>
      <vt:lpstr>APPLIED LEAVES</vt:lpstr>
      <vt:lpstr>OLD LEAVES</vt:lpstr>
      <vt:lpstr>UNIVERSITY OF MYSORE</vt:lpstr>
      <vt:lpstr>NEW FINANCE GROUP</vt:lpstr>
      <vt:lpstr>FINANCE GROUPS</vt:lpstr>
      <vt:lpstr>NEW FINANCE ACCOUNT</vt:lpstr>
      <vt:lpstr>CHART OF ACCOUNT</vt:lpstr>
      <vt:lpstr>CREATE VOUCHER</vt:lpstr>
      <vt:lpstr>POST TRANSACTION</vt:lpstr>
      <vt:lpstr>TRIAL BALANCE</vt:lpstr>
      <vt:lpstr>UNIVERSITY OF MYSORE</vt:lpstr>
      <vt:lpstr>NEW PROJECT</vt:lpstr>
      <vt:lpstr>PROJECT DETAILS</vt:lpstr>
      <vt:lpstr>PROJECT DETAILS</vt:lpstr>
      <vt:lpstr>UNIVERSITY OF MYSORE</vt:lpstr>
      <vt:lpstr>NEW TENDER</vt:lpstr>
      <vt:lpstr>UPDATE TENDER</vt:lpstr>
      <vt:lpstr>SEARCH TENDER</vt:lpstr>
      <vt:lpstr>DATEWISE SEARCH</vt:lpstr>
      <vt:lpstr>UNIVERSITY OF MYSORE</vt:lpstr>
      <vt:lpstr>NEW REGISTRATIONS</vt:lpstr>
      <vt:lpstr>RECORDS</vt:lpstr>
      <vt:lpstr>UNIVERSITY OF MYSORE</vt:lpstr>
      <vt:lpstr>NEW CONECTION</vt:lpstr>
      <vt:lpstr>CONECTIONS LIST</vt:lpstr>
      <vt:lpstr>UNIVERSITY OF MYSORE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2014-12-01T11:11:06Z</dcterms:created>
  <dcterms:modified xsi:type="dcterms:W3CDTF">2015-09-06T06:03:55Z</dcterms:modified>
</cp:coreProperties>
</file>